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306" r:id="rId3"/>
    <p:sldId id="261" r:id="rId4"/>
    <p:sldId id="263" r:id="rId5"/>
    <p:sldId id="262" r:id="rId6"/>
    <p:sldId id="264" r:id="rId7"/>
    <p:sldId id="308" r:id="rId8"/>
    <p:sldId id="307" r:id="rId9"/>
    <p:sldId id="297" r:id="rId10"/>
    <p:sldId id="265" r:id="rId11"/>
    <p:sldId id="295" r:id="rId12"/>
    <p:sldId id="309" r:id="rId13"/>
    <p:sldId id="260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8" r:id="rId22"/>
    <p:sldId id="277" r:id="rId23"/>
    <p:sldId id="275" r:id="rId24"/>
    <p:sldId id="280" r:id="rId25"/>
    <p:sldId id="279" r:id="rId26"/>
    <p:sldId id="276" r:id="rId27"/>
    <p:sldId id="282" r:id="rId28"/>
    <p:sldId id="284" r:id="rId29"/>
    <p:sldId id="281" r:id="rId30"/>
    <p:sldId id="285" r:id="rId31"/>
    <p:sldId id="287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54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4F0919-BA6C-4F68-A068-2C0FB1357841}" type="datetimeFigureOut">
              <a:rPr lang="zh-CN" altLang="en-US" smtClean="0"/>
              <a:t>2019/9/7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A9C85-F308-456F-BFE7-F28E51E7A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355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大家好！ 我认为学习计算机不仅仅是学习技术，我们必须拥有思想。学习编译原理，除了掌握我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A9C85-F308-456F-BFE7-F28E51E7A17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745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A9C85-F308-456F-BFE7-F28E51E7A17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2210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2EF5CA-FFDE-4814-BF23-2419412863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CEDEBBA-4E45-49F9-85D7-F45B0EC7D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A77866-8BDD-4562-9FEC-91D4D088A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2D04-BF2D-4932-8509-4F0C5A4210EA}" type="datetimeFigureOut">
              <a:rPr lang="zh-CN" altLang="en-US" smtClean="0"/>
              <a:t>2019/9/7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882755-8791-460B-B01F-919BBC421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4741C2-3F21-4B9B-8F41-566F0B7B7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5CA4E-3C4E-4743-90B9-7774EA1B6A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3656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407676-674E-459A-8F9F-0FDACE28C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1EF649A-F467-433B-901C-46975A735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D97124-67EB-41CC-9FA3-6EA1D8DB7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2D04-BF2D-4932-8509-4F0C5A4210EA}" type="datetimeFigureOut">
              <a:rPr lang="zh-CN" altLang="en-US" smtClean="0"/>
              <a:t>2019/9/7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7CF71A-398C-41AB-8520-CA2F04875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BE2FEC-17F2-48A6-AE4B-8E3B32FC9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5CA4E-3C4E-4743-90B9-7774EA1B6A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1131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B967193-E9EB-4563-9F9C-9316F5A3DC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3B76A8A-28C8-4547-810A-4A8EFC55E1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A0525C-C015-4A6F-A95D-D9B4F6215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2D04-BF2D-4932-8509-4F0C5A4210EA}" type="datetimeFigureOut">
              <a:rPr lang="zh-CN" altLang="en-US" smtClean="0"/>
              <a:t>2019/9/7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3A75FC-76FA-4A25-B6C0-89BB4BC3C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1054FA-92FE-4796-A429-C037DA2BA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5CA4E-3C4E-4743-90B9-7774EA1B6A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6627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ED317-8CD3-4C5E-80A2-C58488B9A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0" y="354012"/>
            <a:ext cx="10267950" cy="654050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90C993-80C2-4B6F-99F2-2BC561F34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5900"/>
            <a:ext cx="10515600" cy="46910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4173F7-DDB0-4E16-8D72-2EDDC6B80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2D04-BF2D-4932-8509-4F0C5A4210EA}" type="datetimeFigureOut">
              <a:rPr lang="zh-CN" altLang="en-US" smtClean="0"/>
              <a:t>2019/9/7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2CC0FA-01D8-4688-82E7-7E924132C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A00225-9C9E-4A94-B59C-51CA57FF3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5CA4E-3C4E-4743-90B9-7774EA1B6AF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197AA4F-2773-40A3-9930-83389F711CE2}"/>
              </a:ext>
            </a:extLst>
          </p:cNvPr>
          <p:cNvSpPr/>
          <p:nvPr userDrawn="1"/>
        </p:nvSpPr>
        <p:spPr>
          <a:xfrm>
            <a:off x="838200" y="354012"/>
            <a:ext cx="85725" cy="654050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5492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AB59C2-103C-4B8C-952D-7BAB0A9ED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BD5480-04AE-4E13-BE48-2D10AB013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B18FFA-E8F6-4F8A-BC6C-5D3825D42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2D04-BF2D-4932-8509-4F0C5A4210EA}" type="datetimeFigureOut">
              <a:rPr lang="zh-CN" altLang="en-US" smtClean="0"/>
              <a:t>2019/9/7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1C0D07-3672-45F1-A6C6-936D90414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C17B33-970F-4207-A07D-6F55A1E84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5CA4E-3C4E-4743-90B9-7774EA1B6A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461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5F48BD-8A43-49C3-9DBF-4698209CF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15A2BD-C4BA-4137-A7F6-3259E6B156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F60E866-76A6-43A7-A555-7BF219A150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6DC20F-68AB-4D90-9F30-1FD231CD5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2D04-BF2D-4932-8509-4F0C5A4210EA}" type="datetimeFigureOut">
              <a:rPr lang="zh-CN" altLang="en-US" smtClean="0"/>
              <a:t>2019/9/7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5540CA9-7964-46F5-8490-E896CAD9B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92E1B36-E547-4480-AD78-44014F84D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5CA4E-3C4E-4743-90B9-7774EA1B6A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313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D4161E-BA8E-4506-8EC3-AD743508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1CAD78-A0C1-4781-BE4F-845A48AA0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826D09F-BDF5-4676-83A9-168603B21C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4CFEC34-CB5F-4293-BB6A-0D2819FCDD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BE695AF-747A-4D37-83A4-9BECFD8B11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A4A264F-CD4C-4D76-9B6D-9D6B4D4D0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2D04-BF2D-4932-8509-4F0C5A4210EA}" type="datetimeFigureOut">
              <a:rPr lang="zh-CN" altLang="en-US" smtClean="0"/>
              <a:t>2019/9/7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76AC9DA-0083-4396-A336-4FAE66194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B3347D1-E46D-4884-AD56-A3BDDD9C0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5CA4E-3C4E-4743-90B9-7774EA1B6A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048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03836E-D6E1-4D6E-8FE4-63ABDC82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062A843-02C1-4EA3-8AEF-94EDFE962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2D04-BF2D-4932-8509-4F0C5A4210EA}" type="datetimeFigureOut">
              <a:rPr lang="zh-CN" altLang="en-US" smtClean="0"/>
              <a:t>2019/9/7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5DE2736-4C41-41C8-B0AA-224A93DA3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3264A63-8023-4D3C-8B36-0A3DA61D2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5CA4E-3C4E-4743-90B9-7774EA1B6A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632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E233E99-2491-45E8-B3CC-1D64DF63A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2D04-BF2D-4932-8509-4F0C5A4210EA}" type="datetimeFigureOut">
              <a:rPr lang="zh-CN" altLang="en-US" smtClean="0"/>
              <a:t>2019/9/7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9BC45F9-50E0-462F-A610-1DF41F21E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03111A-C1B7-4D0D-970F-859084DB9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5CA4E-3C4E-4743-90B9-7774EA1B6A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614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F64960-1C37-4CEB-B81C-7C372D13A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11E4A7-96C1-4F1B-804C-8CC541341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BBAC03E-4087-4182-925C-30DA4F1034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FF07CFF-D58D-4C66-B1AB-BABB1119E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2D04-BF2D-4932-8509-4F0C5A4210EA}" type="datetimeFigureOut">
              <a:rPr lang="zh-CN" altLang="en-US" smtClean="0"/>
              <a:t>2019/9/7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997396-8C98-4B13-92A3-D6901DC6D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506500-B758-477B-9874-CCE1B8617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5CA4E-3C4E-4743-90B9-7774EA1B6A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019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6A5339-A275-4BEA-B1C3-288836F47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58B45CD-A7C1-47D9-8099-6E9C454043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FC6A286-167F-4E3A-A957-2D0607F26E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9F08C54-6188-4A4D-BD2E-47E031EE1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2D04-BF2D-4932-8509-4F0C5A4210EA}" type="datetimeFigureOut">
              <a:rPr lang="zh-CN" altLang="en-US" smtClean="0"/>
              <a:t>2019/9/7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5CD7348-39B0-4AE8-A8D8-159F05512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C941F3C-F9D1-43FE-B55A-70224A608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5CA4E-3C4E-4743-90B9-7774EA1B6A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260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3CC107A-8191-45DE-AE70-6FAC0BDD1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ABF4AF-1636-4C08-A4BA-86787F1E5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1B9E86-848C-488C-BFB9-137B547B3F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72D04-BF2D-4932-8509-4F0C5A4210EA}" type="datetimeFigureOut">
              <a:rPr lang="zh-CN" altLang="en-US" smtClean="0"/>
              <a:t>2019/9/7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6CEB0F-F0E6-4405-B1BC-F3AF628E7D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5B5B1F-967E-4B8D-A1AE-4D8BD68B49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5CA4E-3C4E-4743-90B9-7774EA1B6AF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198BBD3-9BB7-4130-9ED5-44E962748D5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271808" y="6297057"/>
            <a:ext cx="365126" cy="36512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8D9031F-4C89-4A5E-9008-7D3A3626817A}"/>
              </a:ext>
            </a:extLst>
          </p:cNvPr>
          <p:cNvSpPr/>
          <p:nvPr userDrawn="1"/>
        </p:nvSpPr>
        <p:spPr>
          <a:xfrm>
            <a:off x="9608359" y="6324600"/>
            <a:ext cx="226215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800" b="0" cap="none" spc="0" dirty="0">
                <a:ln w="0"/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开放</a:t>
            </a:r>
            <a:r>
              <a:rPr lang="zh-CN" altLang="en-US" sz="1800" b="0" cap="none" spc="0" dirty="0">
                <a:ln w="0"/>
                <a:solidFill>
                  <a:srgbClr val="92D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源头</a:t>
            </a:r>
            <a:r>
              <a:rPr lang="zh-CN" altLang="en-US" sz="1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</a:t>
            </a:r>
            <a:r>
              <a:rPr lang="zh-CN" altLang="en-US" sz="1800" b="0" cap="none" spc="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回归</a:t>
            </a:r>
            <a:r>
              <a:rPr lang="zh-CN" altLang="en-US" sz="1800" b="0" cap="none" spc="0" dirty="0">
                <a:ln w="0"/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本质</a:t>
            </a:r>
          </a:p>
        </p:txBody>
      </p:sp>
    </p:spTree>
    <p:extLst>
      <p:ext uri="{BB962C8B-B14F-4D97-AF65-F5344CB8AC3E}">
        <p14:creationId xmlns:p14="http://schemas.microsoft.com/office/powerpoint/2010/main" val="946107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9BF691-BE8D-4241-9076-E0007DA6F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编译简史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6D8E23E-6407-46FD-9542-51971DDDF7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从差分机到图灵机，从机器语言到高级语言</a:t>
            </a:r>
            <a:r>
              <a:rPr lang="en-US" altLang="zh-CN" dirty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50205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025856-86C4-49CC-8841-D8FC734C5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ENIAC</a:t>
            </a:r>
            <a:r>
              <a:rPr lang="zh-CN" altLang="en-US" dirty="0"/>
              <a:t>（</a:t>
            </a:r>
            <a:r>
              <a:rPr lang="en-US" altLang="zh-CN" dirty="0"/>
              <a:t>1946</a:t>
            </a:r>
            <a:r>
              <a:rPr lang="zh-CN" altLang="en-US" dirty="0"/>
              <a:t>）</a:t>
            </a:r>
          </a:p>
        </p:txBody>
      </p:sp>
      <p:pic>
        <p:nvPicPr>
          <p:cNvPr id="7172" name="Picture 4" descr="ãENIACãçåçæå°çµæ">
            <a:extLst>
              <a:ext uri="{FF2B5EF4-FFF2-40B4-BE49-F238E27FC236}">
                <a16:creationId xmlns:a16="http://schemas.microsoft.com/office/drawing/2014/main" id="{C49C9BCF-558B-4C9B-9F8D-3AFDCD0D1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907" y="1008062"/>
            <a:ext cx="6915944" cy="528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4176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ãquantum computerãçåçæå°çµæ">
            <a:extLst>
              <a:ext uri="{FF2B5EF4-FFF2-40B4-BE49-F238E27FC236}">
                <a16:creationId xmlns:a16="http://schemas.microsoft.com/office/drawing/2014/main" id="{771C184B-D21E-4291-83DD-85C67D0F9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100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6200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155296-AA38-4206-A997-0B19C0C47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从机器语言到高级语言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40F6C2-495C-46BC-BC57-121CC6157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语言简史</a:t>
            </a:r>
            <a:r>
              <a:rPr lang="en-US" altLang="zh-CN" dirty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71237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10F20F-1D13-4125-95E3-44DCD7728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Ada</a:t>
            </a:r>
            <a:r>
              <a:rPr lang="zh-CN" altLang="en-US" dirty="0"/>
              <a:t>（</a:t>
            </a:r>
            <a:r>
              <a:rPr lang="en-US" altLang="zh-CN" dirty="0"/>
              <a:t>1815-1852</a:t>
            </a:r>
            <a:r>
              <a:rPr lang="zh-CN" altLang="en-US" dirty="0"/>
              <a:t>）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8CFC601-8478-4B01-AF0D-7CE7BF36D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1466850"/>
            <a:ext cx="2228127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05FE01B-E450-4557-891A-862283AED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825" y="1857374"/>
            <a:ext cx="5102324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49AED21-BD01-40C2-8A2B-64CBE0EFE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977" y="3303588"/>
            <a:ext cx="2658851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4914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7289B0-5510-4CE6-8D67-E050D12E7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Manchester Baby(1948)</a:t>
            </a:r>
            <a:endParaRPr lang="zh-CN" alt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FB51C8C-7BE2-4047-8621-D8F087CFC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1343025"/>
            <a:ext cx="3867150" cy="456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Three tall racks containing electronic circuit boards">
            <a:extLst>
              <a:ext uri="{FF2B5EF4-FFF2-40B4-BE49-F238E27FC236}">
                <a16:creationId xmlns:a16="http://schemas.microsoft.com/office/drawing/2014/main" id="{CCB39FA6-E944-4E38-856E-8A79BA6DE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575" y="1343025"/>
            <a:ext cx="6257925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0377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EBECCF8-CDDF-44E4-88DC-8EA1C8FA2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889" y="1761892"/>
            <a:ext cx="7678222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747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42BC27-7408-4FA8-9C3E-C16E50ED3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/>
              <a:t>Plankalkül</a:t>
            </a:r>
            <a:endParaRPr lang="zh-CN" altLang="en-US" dirty="0"/>
          </a:p>
        </p:txBody>
      </p:sp>
      <p:pic>
        <p:nvPicPr>
          <p:cNvPr id="10242" name="Picture 2" descr="ãPlankalkÃ¼lãçåçæå°çµæ">
            <a:extLst>
              <a:ext uri="{FF2B5EF4-FFF2-40B4-BE49-F238E27FC236}">
                <a16:creationId xmlns:a16="http://schemas.microsoft.com/office/drawing/2014/main" id="{6733FBE8-AFE1-4712-BC5B-FAC655A41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276350"/>
            <a:ext cx="4437902" cy="492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9460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91F3D-EA0E-4621-AB59-E5C72D2B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EDSAC </a:t>
            </a:r>
            <a:r>
              <a:rPr lang="zh-CN" altLang="en-US" dirty="0"/>
              <a:t>上的汇编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BFC6541-5CEE-4B14-B32F-252F6D750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1859756"/>
            <a:ext cx="3898741" cy="313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B9FA88A-F796-4718-9CD4-5B4A9138B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007" y="1099912"/>
            <a:ext cx="5639569" cy="465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8988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260A31-5CF1-4ACE-B730-14986A5AE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UNIVAC I A-0</a:t>
            </a:r>
            <a:endParaRPr lang="zh-CN" altLang="en-US" dirty="0"/>
          </a:p>
        </p:txBody>
      </p:sp>
      <p:pic>
        <p:nvPicPr>
          <p:cNvPr id="12290" name="Picture 2" descr="ç¸éåç">
            <a:extLst>
              <a:ext uri="{FF2B5EF4-FFF2-40B4-BE49-F238E27FC236}">
                <a16:creationId xmlns:a16="http://schemas.microsoft.com/office/drawing/2014/main" id="{16D4279C-85E0-4EB3-90DA-13B89323B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1269206"/>
            <a:ext cx="6391275" cy="4793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8201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855D56-6EB9-4DE3-B34B-05B605104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/>
              <a:t>Glennie’s </a:t>
            </a:r>
            <a:r>
              <a:rPr lang="en-US" altLang="zh-CN" b="1" dirty="0" err="1"/>
              <a:t>Autocode</a:t>
            </a:r>
            <a:r>
              <a:rPr lang="en-US" altLang="zh-CN" b="1" dirty="0"/>
              <a:t>(1952)</a:t>
            </a:r>
            <a:endParaRPr lang="zh-CN" altLang="en-US" dirty="0"/>
          </a:p>
        </p:txBody>
      </p:sp>
      <p:pic>
        <p:nvPicPr>
          <p:cNvPr id="13316" name="Picture 4" descr="ãGlennie' autocodeãçåçæå°çµæ">
            <a:extLst>
              <a:ext uri="{FF2B5EF4-FFF2-40B4-BE49-F238E27FC236}">
                <a16:creationId xmlns:a16="http://schemas.microsoft.com/office/drawing/2014/main" id="{D6C5CD0C-50C2-491F-95AA-FB9B4004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3" y="1881187"/>
            <a:ext cx="10083883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7725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155296-AA38-4206-A997-0B19C0C47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从差分机到图灵机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40F6C2-495C-46BC-BC57-121CC6157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机器简史</a:t>
            </a:r>
            <a:r>
              <a:rPr lang="en-US" altLang="zh-CN" dirty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26816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089F91-5C5E-456D-A9AC-91250E642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FORTRAN(1957)</a:t>
            </a:r>
            <a:endParaRPr lang="zh-CN" altLang="en-US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83B01B6F-D3BA-44BA-8192-4C29AC80E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2" y="1371600"/>
            <a:ext cx="11210925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9431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651DEE-A389-415D-9B56-D91EEF857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LISP(1958</a:t>
            </a:r>
            <a:r>
              <a:rPr lang="zh-CN" altLang="en-US" dirty="0"/>
              <a:t>）</a:t>
            </a:r>
          </a:p>
        </p:txBody>
      </p:sp>
      <p:pic>
        <p:nvPicPr>
          <p:cNvPr id="18434" name="Picture 2" descr="ãlispãçåçæå°çµæ">
            <a:extLst>
              <a:ext uri="{FF2B5EF4-FFF2-40B4-BE49-F238E27FC236}">
                <a16:creationId xmlns:a16="http://schemas.microsoft.com/office/drawing/2014/main" id="{9D358DAF-A474-4667-9B1A-1728A5359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35" y="1146083"/>
            <a:ext cx="5835182" cy="508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9342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88A904-863F-43DB-BEBD-16AD70737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COBOL</a:t>
            </a:r>
            <a:r>
              <a:rPr lang="zh-CN" altLang="en-US" dirty="0"/>
              <a:t>（</a:t>
            </a:r>
            <a:r>
              <a:rPr lang="en-US" altLang="zh-CN" dirty="0"/>
              <a:t>1959</a:t>
            </a:r>
            <a:r>
              <a:rPr lang="zh-CN" altLang="en-US" dirty="0"/>
              <a:t>）</a:t>
            </a:r>
          </a:p>
        </p:txBody>
      </p:sp>
      <p:pic>
        <p:nvPicPr>
          <p:cNvPr id="17412" name="Picture 4" descr="ãCobol languageãçåçæå°çµæ">
            <a:extLst>
              <a:ext uri="{FF2B5EF4-FFF2-40B4-BE49-F238E27FC236}">
                <a16:creationId xmlns:a16="http://schemas.microsoft.com/office/drawing/2014/main" id="{0086487A-D45B-4188-A664-DFA5C7BE0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426" y="1141413"/>
            <a:ext cx="4886325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2317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D10542-245C-4E4A-B4EC-25849630F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/>
              <a:t>Simula</a:t>
            </a:r>
            <a:r>
              <a:rPr lang="en-US" altLang="zh-CN" dirty="0"/>
              <a:t> I(1967)</a:t>
            </a:r>
            <a:endParaRPr lang="zh-CN" altLang="en-US" dirty="0"/>
          </a:p>
        </p:txBody>
      </p:sp>
      <p:pic>
        <p:nvPicPr>
          <p:cNvPr id="16386" name="Picture 2" descr="ãSIMULA I languageãçåçæå°çµæ">
            <a:extLst>
              <a:ext uri="{FF2B5EF4-FFF2-40B4-BE49-F238E27FC236}">
                <a16:creationId xmlns:a16="http://schemas.microsoft.com/office/drawing/2014/main" id="{115554BA-4106-4814-BB98-F157126E9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658" y="1429957"/>
            <a:ext cx="6979728" cy="437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91A42020-266A-4725-B0E2-7637815E1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1881188"/>
            <a:ext cx="209550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A4260C15-DE5F-4037-B474-9DC15D521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34" y="3417995"/>
            <a:ext cx="4235824" cy="281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4034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274DFE-A9F0-4725-80CA-BBBC05CAA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/>
              <a:t>B</a:t>
            </a:r>
            <a:r>
              <a:rPr lang="zh-CN" altLang="en-US" b="1" dirty="0"/>
              <a:t>（</a:t>
            </a:r>
            <a:r>
              <a:rPr lang="en-US" altLang="zh-CN" b="1" dirty="0"/>
              <a:t>1969</a:t>
            </a:r>
            <a:r>
              <a:rPr lang="zh-CN" altLang="en-US" b="1" dirty="0"/>
              <a:t>）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AC93A448-5EA2-40B6-9CAD-876BD6CA3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89" y="1444657"/>
            <a:ext cx="3977150" cy="318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6354003A-5072-479E-9C0A-276B04198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0" y="96869"/>
            <a:ext cx="2095500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31C169A-D064-4B7F-A059-7F3B15927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231" y="3657600"/>
            <a:ext cx="6403476" cy="219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434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0AC557-E547-4AF8-AE5A-2B67F8B59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</a:t>
            </a:r>
            <a:r>
              <a:rPr lang="zh-CN" altLang="en-US" dirty="0"/>
              <a:t>（</a:t>
            </a:r>
            <a:r>
              <a:rPr lang="en-US" altLang="zh-CN" dirty="0"/>
              <a:t>1972</a:t>
            </a:r>
            <a:r>
              <a:rPr lang="zh-CN" altLang="en-US" dirty="0"/>
              <a:t>）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194813D8-2B17-4CAA-BAB7-991F7DD00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331" y="1627093"/>
            <a:ext cx="3024655" cy="424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F95520D-32CB-47A9-906E-708EC010D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495" y="1008062"/>
            <a:ext cx="5168328" cy="505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709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6256BF-69AF-4252-BB9E-D6726CAA1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C++</a:t>
            </a:r>
            <a:r>
              <a:rPr lang="zh-CN" altLang="en-US" dirty="0"/>
              <a:t>（</a:t>
            </a:r>
            <a:r>
              <a:rPr lang="en-US" altLang="zh-CN" dirty="0"/>
              <a:t>1983</a:t>
            </a:r>
            <a:r>
              <a:rPr lang="zh-CN" altLang="en-US" dirty="0"/>
              <a:t>）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6B5F2587-964F-4FF5-BDB5-14E99AF7D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932" y="2089897"/>
            <a:ext cx="209550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B75C629-B59E-48B5-9FFC-3C595C864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483" y="1714779"/>
            <a:ext cx="6626439" cy="365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575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A6EEE2-6384-470B-8EC3-7FDE092B8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Java</a:t>
            </a:r>
            <a:r>
              <a:rPr lang="zh-CN" altLang="en-US" dirty="0"/>
              <a:t>（</a:t>
            </a:r>
            <a:r>
              <a:rPr lang="en-US" altLang="zh-CN" dirty="0"/>
              <a:t>1991</a:t>
            </a:r>
            <a:r>
              <a:rPr lang="zh-CN" altLang="en-US" dirty="0"/>
              <a:t>）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A3B6706F-D59E-469D-9354-65F500BFC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305" y="1706750"/>
            <a:ext cx="4927846" cy="318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6E0359E2-0319-477B-A610-1D0E9024B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474" y="1583112"/>
            <a:ext cx="3591130" cy="360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04829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C09760-26D5-4C44-B5E7-2B7DA055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Python(1991)</a:t>
            </a:r>
            <a:endParaRPr lang="zh-CN" altLang="en-US" dirty="0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1F65FD02-9815-4824-90BD-AFA958DBF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627" y="2079532"/>
            <a:ext cx="5195607" cy="345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7299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384C0F-FBB3-4DED-A1AF-9CD3B5E24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/>
              <a:t>Javascript</a:t>
            </a:r>
            <a:r>
              <a:rPr lang="en-US" altLang="zh-CN" dirty="0"/>
              <a:t>(1995)</a:t>
            </a:r>
            <a:endParaRPr lang="zh-CN" altLang="en-US" dirty="0"/>
          </a:p>
        </p:txBody>
      </p:sp>
      <p:pic>
        <p:nvPicPr>
          <p:cNvPr id="22534" name="Picture 6">
            <a:extLst>
              <a:ext uri="{FF2B5EF4-FFF2-40B4-BE49-F238E27FC236}">
                <a16:creationId xmlns:a16="http://schemas.microsoft.com/office/drawing/2014/main" id="{1E42EAA3-DACE-4651-BE15-44958B641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791" y="1279711"/>
            <a:ext cx="3910854" cy="391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6" name="Picture 8" descr="Netscape Navigator 1.22">
            <a:extLst>
              <a:ext uri="{FF2B5EF4-FFF2-40B4-BE49-F238E27FC236}">
                <a16:creationId xmlns:a16="http://schemas.microsoft.com/office/drawing/2014/main" id="{852DD8FC-D02E-4C62-816C-E204183D1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590" y="1132143"/>
            <a:ext cx="5579409" cy="459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4214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D9103E4-9259-471C-A9AA-A0A283286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825" y="1386800"/>
            <a:ext cx="3714750" cy="495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C58B4078-B0C0-4409-A362-D5E44CE1C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0" y="354012"/>
            <a:ext cx="10267950" cy="65405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Analytic Engine</a:t>
            </a:r>
            <a:r>
              <a:rPr lang="zh-CN" altLang="en-US" dirty="0"/>
              <a:t>（</a:t>
            </a:r>
            <a:r>
              <a:rPr lang="en-US" altLang="zh-CN" dirty="0"/>
              <a:t>1837-1871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9511114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619323-B7F7-4F2A-8C5D-9999CD666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Go(2012)</a:t>
            </a:r>
            <a:endParaRPr lang="zh-CN" altLang="en-US" dirty="0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4AD8AE2D-E50A-4AC3-A107-F5886F46D0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87" y="1508431"/>
            <a:ext cx="3485590" cy="255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2879FF2-1DE4-454A-B596-B517C054B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330" y="4073843"/>
            <a:ext cx="9380275" cy="197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2105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1CC02-CAE6-457C-9B0A-8C874D3C0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一共有多少程序语言？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91FF78CF-AC28-408F-9364-D696722D2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352" y="1267750"/>
            <a:ext cx="3687296" cy="493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419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F4935A-9C9D-4BF9-8E81-29553EDFE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Atanasoff-Berry Computer(1937)</a:t>
            </a:r>
            <a:endParaRPr lang="zh-CN" altLang="en-US" dirty="0"/>
          </a:p>
        </p:txBody>
      </p:sp>
      <p:pic>
        <p:nvPicPr>
          <p:cNvPr id="5124" name="Picture 4" descr="ãatanasoff-berry computerãçåçæå°çµæ">
            <a:extLst>
              <a:ext uri="{FF2B5EF4-FFF2-40B4-BE49-F238E27FC236}">
                <a16:creationId xmlns:a16="http://schemas.microsoft.com/office/drawing/2014/main" id="{0B995197-F2B4-45B6-A7CE-B088E02F2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575" y="1207649"/>
            <a:ext cx="6800850" cy="488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7340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78EF09-72CB-49AC-9891-A10374780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Z3(1941)</a:t>
            </a:r>
            <a:endParaRPr lang="zh-CN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EE9150D-64B3-400A-9CBB-4CD5B9139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663" y="1095374"/>
            <a:ext cx="6605587" cy="5009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0940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934C0D-4B39-4CE5-BFC1-B39C86190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Colossus(1943)</a:t>
            </a:r>
            <a:endParaRPr lang="zh-CN" altLang="en-US" dirty="0"/>
          </a:p>
        </p:txBody>
      </p:sp>
      <p:pic>
        <p:nvPicPr>
          <p:cNvPr id="6148" name="Picture 4" descr="ãColossus computerãçåçæå°çµæ">
            <a:extLst>
              <a:ext uri="{FF2B5EF4-FFF2-40B4-BE49-F238E27FC236}">
                <a16:creationId xmlns:a16="http://schemas.microsoft.com/office/drawing/2014/main" id="{795752EE-BA5E-46D6-9B15-3023DEEDB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4" y="1058894"/>
            <a:ext cx="7096125" cy="474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518953F-29A4-4154-BE2D-26C07BB73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752475"/>
            <a:ext cx="209550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84F7945-CA1E-4B5E-9F47-1085183E7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0813" y="3886059"/>
            <a:ext cx="1876687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7154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7F5ACE-2B5C-4322-9CA5-AE29792E5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图灵机</a:t>
            </a:r>
          </a:p>
        </p:txBody>
      </p:sp>
      <p:pic>
        <p:nvPicPr>
          <p:cNvPr id="4" name="Picture 2" descr="ãTuring Machineãçåçæå°çµæ">
            <a:extLst>
              <a:ext uri="{FF2B5EF4-FFF2-40B4-BE49-F238E27FC236}">
                <a16:creationId xmlns:a16="http://schemas.microsoft.com/office/drawing/2014/main" id="{DC5972B1-8F7B-497F-80D4-EAED64527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425" y="1854596"/>
            <a:ext cx="6108700" cy="406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ãAlan Turingãçåçæå°çµæ">
            <a:extLst>
              <a:ext uri="{FF2B5EF4-FFF2-40B4-BE49-F238E27FC236}">
                <a16:creationId xmlns:a16="http://schemas.microsoft.com/office/drawing/2014/main" id="{4F315A47-AFEB-4B85-A56E-3BB350871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464" y="354012"/>
            <a:ext cx="2294696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3207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4E97E8-56E3-4653-B125-24164E41E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图灵机的构造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70510D-EC44-4129-942D-E9DD3A6E4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0" y="1485900"/>
            <a:ext cx="4972050" cy="4691063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无穷纸带（</a:t>
            </a:r>
            <a:r>
              <a:rPr lang="zh-CN" altLang="en-US" dirty="0">
                <a:solidFill>
                  <a:srgbClr val="FF0000"/>
                </a:solidFill>
              </a:rPr>
              <a:t>输入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r>
              <a:rPr lang="zh-CN" altLang="en-US" dirty="0">
                <a:solidFill>
                  <a:srgbClr val="FF0000"/>
                </a:solidFill>
              </a:rPr>
              <a:t>输出</a:t>
            </a:r>
            <a:r>
              <a:rPr lang="zh-CN" altLang="en-US" dirty="0"/>
              <a:t>）上有一个一个的格子，格子中的字符来自于一个有限的字母表</a:t>
            </a:r>
            <a:endParaRPr lang="en-US" altLang="zh-CN" dirty="0"/>
          </a:p>
          <a:p>
            <a:r>
              <a:rPr lang="zh-CN" altLang="en-US" dirty="0"/>
              <a:t>一个读写头能</a:t>
            </a:r>
            <a:r>
              <a:rPr lang="en-US" altLang="zh-CN" dirty="0"/>
              <a:t>(</a:t>
            </a:r>
            <a:r>
              <a:rPr lang="zh-CN" altLang="en-US" dirty="0">
                <a:solidFill>
                  <a:srgbClr val="FF0000"/>
                </a:solidFill>
              </a:rPr>
              <a:t>输入设备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r>
              <a:rPr lang="zh-CN" altLang="en-US" dirty="0">
                <a:solidFill>
                  <a:srgbClr val="FF0000"/>
                </a:solidFill>
              </a:rPr>
              <a:t>输出设备</a:t>
            </a:r>
            <a:r>
              <a:rPr lang="zh-CN" altLang="en-US" dirty="0"/>
              <a:t>）读出格子中的符号，并能改写格子中的符号</a:t>
            </a:r>
            <a:endParaRPr lang="en-US" altLang="zh-CN" dirty="0"/>
          </a:p>
          <a:p>
            <a:r>
              <a:rPr lang="zh-CN" altLang="en-US" dirty="0"/>
              <a:t>一套控制规则（</a:t>
            </a:r>
            <a:r>
              <a:rPr lang="zh-CN" altLang="en-US" dirty="0">
                <a:solidFill>
                  <a:srgbClr val="FF0000"/>
                </a:solidFill>
              </a:rPr>
              <a:t>程序</a:t>
            </a:r>
            <a:r>
              <a:rPr lang="zh-CN" altLang="en-US" dirty="0"/>
              <a:t>）能根据当前纸带上的符号确定读写头的下一步动作，并改变寄存器中的值</a:t>
            </a:r>
            <a:endParaRPr lang="en-US" altLang="zh-CN" dirty="0"/>
          </a:p>
          <a:p>
            <a:r>
              <a:rPr lang="zh-CN" altLang="en-US" dirty="0"/>
              <a:t>一个状态寄存器（</a:t>
            </a:r>
            <a:r>
              <a:rPr lang="zh-CN" altLang="en-US" dirty="0">
                <a:solidFill>
                  <a:srgbClr val="FF0000"/>
                </a:solidFill>
              </a:rPr>
              <a:t>寄存器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1026" name="Picture 2" descr="ãTuring Machineãçåçæå°çµæ">
            <a:extLst>
              <a:ext uri="{FF2B5EF4-FFF2-40B4-BE49-F238E27FC236}">
                <a16:creationId xmlns:a16="http://schemas.microsoft.com/office/drawing/2014/main" id="{0578EF06-C6B7-4095-AFE6-E271907DB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1643063"/>
            <a:ext cx="3905250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1772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66B0E2-5095-497E-AE83-75D835759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Von Neumann Architecture(1945)</a:t>
            </a:r>
            <a:endParaRPr lang="zh-CN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2E5F3DF-503F-4CD6-8568-6554CD292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75" y="1060449"/>
            <a:ext cx="5088419" cy="485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7651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1010</TotalTime>
  <Words>238</Words>
  <Application>Microsoft Office PowerPoint</Application>
  <PresentationFormat>宽屏</PresentationFormat>
  <Paragraphs>39</Paragraphs>
  <Slides>31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6" baseType="lpstr">
      <vt:lpstr>等线</vt:lpstr>
      <vt:lpstr>等线 Light</vt:lpstr>
      <vt:lpstr>微软雅黑</vt:lpstr>
      <vt:lpstr>Arial</vt:lpstr>
      <vt:lpstr>Office 主题​​</vt:lpstr>
      <vt:lpstr>编译简史</vt:lpstr>
      <vt:lpstr>从差分机到图灵机</vt:lpstr>
      <vt:lpstr>Analytic Engine（1837-1871）</vt:lpstr>
      <vt:lpstr>Atanasoff-Berry Computer(1937)</vt:lpstr>
      <vt:lpstr>Z3(1941)</vt:lpstr>
      <vt:lpstr>Colossus(1943)</vt:lpstr>
      <vt:lpstr>图灵机</vt:lpstr>
      <vt:lpstr>图灵机的构造</vt:lpstr>
      <vt:lpstr>Von Neumann Architecture(1945)</vt:lpstr>
      <vt:lpstr>ENIAC（1946）</vt:lpstr>
      <vt:lpstr>PowerPoint 演示文稿</vt:lpstr>
      <vt:lpstr>从机器语言到高级语言</vt:lpstr>
      <vt:lpstr>Ada（1815-1852）</vt:lpstr>
      <vt:lpstr>Manchester Baby(1948)</vt:lpstr>
      <vt:lpstr>PowerPoint 演示文稿</vt:lpstr>
      <vt:lpstr>Plankalkül</vt:lpstr>
      <vt:lpstr>EDSAC 上的汇编</vt:lpstr>
      <vt:lpstr>UNIVAC I A-0</vt:lpstr>
      <vt:lpstr>Glennie’s Autocode(1952)</vt:lpstr>
      <vt:lpstr>FORTRAN(1957)</vt:lpstr>
      <vt:lpstr>LISP(1958）</vt:lpstr>
      <vt:lpstr>COBOL（1959）</vt:lpstr>
      <vt:lpstr>Simula I(1967)</vt:lpstr>
      <vt:lpstr>B（1969）</vt:lpstr>
      <vt:lpstr>C（1972）</vt:lpstr>
      <vt:lpstr>C++（1983）</vt:lpstr>
      <vt:lpstr>Java（1991）</vt:lpstr>
      <vt:lpstr>Python(1991)</vt:lpstr>
      <vt:lpstr>Javascript(1995)</vt:lpstr>
      <vt:lpstr>Go(2012)</vt:lpstr>
      <vt:lpstr>一共有多少程序语言？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ramroll</dc:creator>
  <cp:lastModifiedBy>ramroll</cp:lastModifiedBy>
  <cp:revision>38</cp:revision>
  <dcterms:created xsi:type="dcterms:W3CDTF">2019-08-30T16:20:47Z</dcterms:created>
  <dcterms:modified xsi:type="dcterms:W3CDTF">2019-09-07T11:12:00Z</dcterms:modified>
</cp:coreProperties>
</file>